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ED54-988A-4247-8301-CBAB097E5E46}" type="datetimeFigureOut">
              <a:rPr lang="de-DE" smtClean="0"/>
              <a:pPr/>
              <a:t>24.09.2007</a:t>
            </a:fld>
            <a:endParaRPr lang="de-DE" dirty="0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1DFE-54D6-42C1-9AC8-DC84C365BA7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ED54-988A-4247-8301-CBAB097E5E46}" type="datetimeFigureOut">
              <a:rPr lang="de-DE" smtClean="0"/>
              <a:pPr/>
              <a:t>24.09.2007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1DFE-54D6-42C1-9AC8-DC84C365BA7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ED54-988A-4247-8301-CBAB097E5E46}" type="datetimeFigureOut">
              <a:rPr lang="de-DE" smtClean="0"/>
              <a:pPr/>
              <a:t>24.09.2007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1DFE-54D6-42C1-9AC8-DC84C365BA7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ED54-988A-4247-8301-CBAB097E5E46}" type="datetimeFigureOut">
              <a:rPr lang="de-DE" smtClean="0"/>
              <a:pPr/>
              <a:t>24.09.2007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1DFE-54D6-42C1-9AC8-DC84C365BA7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ED54-988A-4247-8301-CBAB097E5E46}" type="datetimeFigureOut">
              <a:rPr lang="de-DE" smtClean="0"/>
              <a:pPr/>
              <a:t>24.09.2007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1DFE-54D6-42C1-9AC8-DC84C365BA7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ED54-988A-4247-8301-CBAB097E5E46}" type="datetimeFigureOut">
              <a:rPr lang="de-DE" smtClean="0"/>
              <a:pPr/>
              <a:t>24.09.2007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1DFE-54D6-42C1-9AC8-DC84C365BA7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ED54-988A-4247-8301-CBAB097E5E46}" type="datetimeFigureOut">
              <a:rPr lang="de-DE" smtClean="0"/>
              <a:pPr/>
              <a:t>24.09.2007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1DFE-54D6-42C1-9AC8-DC84C365BA7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ED54-988A-4247-8301-CBAB097E5E46}" type="datetimeFigureOut">
              <a:rPr lang="de-DE" smtClean="0"/>
              <a:pPr/>
              <a:t>24.09.2007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1DFE-54D6-42C1-9AC8-DC84C365BA7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ED54-988A-4247-8301-CBAB097E5E46}" type="datetimeFigureOut">
              <a:rPr lang="de-DE" smtClean="0"/>
              <a:pPr/>
              <a:t>24.09.2007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1DFE-54D6-42C1-9AC8-DC84C365BA7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ED54-988A-4247-8301-CBAB097E5E46}" type="datetimeFigureOut">
              <a:rPr lang="de-DE" smtClean="0"/>
              <a:pPr/>
              <a:t>24.09.2007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1DFE-54D6-42C1-9AC8-DC84C365BA7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ED54-988A-4247-8301-CBAB097E5E46}" type="datetimeFigureOut">
              <a:rPr lang="de-DE" smtClean="0"/>
              <a:pPr/>
              <a:t>24.09.2007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C431DFE-54D6-42C1-9AC8-DC84C365BA7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DDED54-988A-4247-8301-CBAB097E5E46}" type="datetimeFigureOut">
              <a:rPr lang="de-DE" smtClean="0"/>
              <a:pPr/>
              <a:t>24.09.2007</a:t>
            </a:fld>
            <a:endParaRPr lang="de-DE" dirty="0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C431DFE-54D6-42C1-9AC8-DC84C365BA7E}" type="slidenum">
              <a:rPr lang="de-DE" smtClean="0"/>
              <a:pPr/>
              <a:t>‹Nr.›</a:t>
            </a:fld>
            <a:endParaRPr lang="de-DE" dirty="0"/>
          </a:p>
        </p:txBody>
      </p:sp>
      <p:grpSp>
        <p:nvGrpSpPr>
          <p:cNvPr id="2" name="Gruppieren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14348" y="428605"/>
            <a:ext cx="7772400" cy="1143008"/>
          </a:xfrm>
        </p:spPr>
        <p:txBody>
          <a:bodyPr/>
          <a:lstStyle/>
          <a:p>
            <a:r>
              <a:rPr lang="de-DE" dirty="0" smtClean="0"/>
              <a:t>Korrekte Astabnahme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57290" y="1643050"/>
            <a:ext cx="6400800" cy="4714908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de-DE" dirty="0" smtClean="0">
                <a:solidFill>
                  <a:schemeClr val="tx1"/>
                </a:solidFill>
              </a:rPr>
              <a:t>Warum Dürfen keine Starkäste abgeschnitten werden?</a:t>
            </a:r>
          </a:p>
          <a:p>
            <a:pPr algn="l"/>
            <a:endParaRPr lang="de-DE" dirty="0" smtClean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Starkäste enthalten Kernholz, das Kernholz kann nicht auf die Verletzung Reagieren, Fäulnis ist die Folge</a:t>
            </a:r>
          </a:p>
          <a:p>
            <a:pPr algn="l">
              <a:buFontTx/>
              <a:buChar char="-"/>
            </a:pPr>
            <a:endParaRPr lang="de-DE" dirty="0" smtClean="0">
              <a:solidFill>
                <a:schemeClr val="tx1"/>
              </a:solidFill>
            </a:endParaRPr>
          </a:p>
          <a:p>
            <a:pPr algn="l"/>
            <a:r>
              <a:rPr lang="de-DE" dirty="0" smtClean="0">
                <a:solidFill>
                  <a:schemeClr val="tx1"/>
                </a:solidFill>
              </a:rPr>
              <a:t>Durchmesser Starkast:</a:t>
            </a:r>
          </a:p>
          <a:p>
            <a:pPr algn="l"/>
            <a:endParaRPr lang="de-DE" dirty="0" smtClean="0">
              <a:solidFill>
                <a:schemeClr val="tx1"/>
              </a:solidFill>
            </a:endParaRPr>
          </a:p>
          <a:p>
            <a:pPr algn="l"/>
            <a:r>
              <a:rPr lang="de-DE" dirty="0" smtClean="0">
                <a:solidFill>
                  <a:schemeClr val="tx1"/>
                </a:solidFill>
              </a:rPr>
              <a:t>-Linde, Eiche, Buche, Hagenbuche: Ab 5-7 cm</a:t>
            </a:r>
          </a:p>
          <a:p>
            <a:pPr algn="l"/>
            <a:r>
              <a:rPr lang="de-DE" dirty="0" smtClean="0">
                <a:solidFill>
                  <a:schemeClr val="tx1"/>
                </a:solidFill>
              </a:rPr>
              <a:t>-Kirschbaum, Nussbaum, Akazie, Birke, Rosskastanie : Ab 3-5 cm</a:t>
            </a:r>
          </a:p>
          <a:p>
            <a:pPr algn="l"/>
            <a:endParaRPr lang="de-DE" dirty="0" smtClean="0">
              <a:solidFill>
                <a:schemeClr val="tx1"/>
              </a:solidFill>
            </a:endParaRPr>
          </a:p>
          <a:p>
            <a:pPr algn="l"/>
            <a:r>
              <a:rPr lang="de-DE" dirty="0" smtClean="0">
                <a:solidFill>
                  <a:schemeClr val="tx1"/>
                </a:solidFill>
              </a:rPr>
              <a:t>Achtung: Schattenäste haben meistens auch schon Kernholz gebildet, auch wenn sie dünner sind als zb. 5 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Korrekte Astabnahme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Warum Dürfen Schnitte nicht Stammglatt ausgeführt werden?</a:t>
            </a:r>
          </a:p>
          <a:p>
            <a:pPr>
              <a:buNone/>
            </a:pPr>
            <a:r>
              <a:rPr lang="de-DE" dirty="0" smtClean="0"/>
              <a:t> - Im Astkragen( Stammholz) Befindet sich die Astschutzzone, in der das übergreifen einer Schädigung gehemmt oder Verhindert wird (Abschottung)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Korrekte Astabnahme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Warum müssen Äste immer auf </a:t>
            </a:r>
            <a:r>
              <a:rPr lang="de-DE" dirty="0"/>
              <a:t>A</a:t>
            </a:r>
            <a:r>
              <a:rPr lang="de-DE" dirty="0" smtClean="0"/>
              <a:t>bleitungen geschnitten werden?</a:t>
            </a:r>
          </a:p>
          <a:p>
            <a:pPr>
              <a:buFontTx/>
              <a:buChar char="-"/>
            </a:pPr>
            <a:r>
              <a:rPr lang="de-DE" dirty="0" smtClean="0"/>
              <a:t>Wenn ein Ast ohne Ableitung geschnitten wird besteht </a:t>
            </a:r>
            <a:r>
              <a:rPr lang="de-DE" dirty="0" smtClean="0"/>
              <a:t>die </a:t>
            </a:r>
            <a:r>
              <a:rPr lang="de-DE" dirty="0" smtClean="0"/>
              <a:t>Gefahr das er mangels Versorgung zurückstirbt oder Übermäßig (Kompensation) Austreibt, die zu Ständerbildungen führen</a:t>
            </a:r>
          </a:p>
          <a:p>
            <a:pPr>
              <a:buFontTx/>
              <a:buChar char="-"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857256"/>
          </a:xfrm>
        </p:spPr>
        <p:txBody>
          <a:bodyPr>
            <a:normAutofit/>
          </a:bodyPr>
          <a:lstStyle/>
          <a:p>
            <a:r>
              <a:rPr lang="de-DE" dirty="0" smtClean="0"/>
              <a:t>Korrekte Astabnahme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Warum Sollten die Schnitte immer Sauber ausgeführt werden?</a:t>
            </a:r>
          </a:p>
          <a:p>
            <a:pPr>
              <a:buFontTx/>
              <a:buChar char="-"/>
            </a:pPr>
            <a:r>
              <a:rPr lang="de-DE" dirty="0" smtClean="0"/>
              <a:t>Werden Aststummel Stehen gelassen muss dieser  zuerst zersetz werden bevor der Baum die wunde Überwallen kann.</a:t>
            </a:r>
          </a:p>
          <a:p>
            <a:pPr>
              <a:buFontTx/>
              <a:buChar char="-"/>
            </a:pPr>
            <a:r>
              <a:rPr lang="de-DE" dirty="0" smtClean="0"/>
              <a:t>Wird der Astkragen Verletzt, kann der Baum die Wunde nicht Richtig Abschotten, Stammgewebe ist Verletzt</a:t>
            </a:r>
          </a:p>
          <a:p>
            <a:pPr>
              <a:buFontTx/>
              <a:buChar char="-"/>
            </a:pPr>
            <a:r>
              <a:rPr lang="de-DE" dirty="0" err="1" smtClean="0"/>
              <a:t>Ästetik</a:t>
            </a:r>
            <a:r>
              <a:rPr lang="de-DE" dirty="0" smtClean="0"/>
              <a:t>; Fachgerechte, Saubere Arbeit</a:t>
            </a:r>
          </a:p>
          <a:p>
            <a:pPr>
              <a:buFontTx/>
              <a:buChar char="-"/>
            </a:pPr>
            <a:r>
              <a:rPr lang="de-DE" dirty="0" smtClean="0"/>
              <a:t>Feine Schnitte Helfen dem Baum die </a:t>
            </a:r>
            <a:r>
              <a:rPr lang="de-DE" dirty="0" smtClean="0"/>
              <a:t>wunde </a:t>
            </a:r>
            <a:r>
              <a:rPr lang="de-DE" dirty="0" smtClean="0"/>
              <a:t>möglichst Schnell zu Überwallen und somit die wunde möglichst klein zu halten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CODIT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Begriff </a:t>
            </a:r>
            <a:r>
              <a:rPr lang="de-DE" dirty="0" err="1" smtClean="0"/>
              <a:t>Codit</a:t>
            </a:r>
            <a:r>
              <a:rPr lang="de-DE" dirty="0" smtClean="0"/>
              <a:t>: </a:t>
            </a:r>
            <a:r>
              <a:rPr lang="de-DE" dirty="0" err="1" smtClean="0"/>
              <a:t>Kompartimentierung</a:t>
            </a:r>
            <a:r>
              <a:rPr lang="de-DE" dirty="0" smtClean="0"/>
              <a:t> von Schäden an Bäumen (Schäden: Funktionsstörung, Austrocknung, </a:t>
            </a:r>
            <a:r>
              <a:rPr lang="de-DE" dirty="0" err="1" smtClean="0"/>
              <a:t>Fäulniss</a:t>
            </a:r>
            <a:r>
              <a:rPr lang="de-DE" dirty="0" smtClean="0"/>
              <a:t>)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CODIT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Die Wirkungsweisen der Abwehrmechanismen:</a:t>
            </a:r>
          </a:p>
          <a:p>
            <a:pPr>
              <a:buNone/>
            </a:pPr>
            <a:r>
              <a:rPr lang="de-DE" dirty="0" smtClean="0"/>
              <a:t>- Das Prinzip der Abwehrmechanismen zielt dahin, eine Schädigung des Holzgewebes z.B. durch Embolie( Lufteintritt) oder Infektionen ( Eindringen von </a:t>
            </a:r>
            <a:r>
              <a:rPr lang="de-DE" dirty="0" err="1" smtClean="0"/>
              <a:t>Fäulnisserregern</a:t>
            </a:r>
            <a:r>
              <a:rPr lang="de-DE" dirty="0" smtClean="0"/>
              <a:t>) räumlich beschränkt einzuhalten (Innert </a:t>
            </a:r>
            <a:r>
              <a:rPr lang="de-DE" dirty="0"/>
              <a:t>M</a:t>
            </a:r>
            <a:r>
              <a:rPr lang="de-DE" dirty="0" smtClean="0"/>
              <a:t>inuten nach der Schädigung)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CODIT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857784"/>
          </a:xfrm>
        </p:spPr>
        <p:txBody>
          <a:bodyPr/>
          <a:lstStyle/>
          <a:p>
            <a:r>
              <a:rPr lang="de-DE" dirty="0" smtClean="0"/>
              <a:t>Die Abschottungsmechanismen umfassen mehrere Reaktionen, die von Lebenden Zellen ausgeführt werden müssen.</a:t>
            </a:r>
          </a:p>
          <a:p>
            <a:r>
              <a:rPr lang="de-DE" dirty="0" smtClean="0"/>
              <a:t>Im Kernholz findet keine </a:t>
            </a:r>
            <a:r>
              <a:rPr lang="de-DE" dirty="0" err="1" smtClean="0"/>
              <a:t>Kompartimentirung</a:t>
            </a:r>
            <a:r>
              <a:rPr lang="de-DE" dirty="0" smtClean="0"/>
              <a:t> mehr Statt.</a:t>
            </a:r>
          </a:p>
          <a:p>
            <a:r>
              <a:rPr lang="de-DE" dirty="0" smtClean="0"/>
              <a:t>Die Schadensbegrenzung im Splintholz erfolgt in der Randzone des betroffenen Bereiche im noch gesunden </a:t>
            </a:r>
            <a:r>
              <a:rPr lang="de-DE" dirty="0" err="1" smtClean="0"/>
              <a:t>gewebe</a:t>
            </a:r>
            <a:r>
              <a:rPr lang="de-DE" dirty="0" smtClean="0"/>
              <a:t>. Der Schadenbereich wird als Kompartiment abgedichtet und aufgegeben, ohne das die Ursache der Beschädigung behoben oder ein Krankheitserreger vernichtet würde.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CODIT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Die Abwehrmechanismen im Splintholz erfolgen über die radialen Markstrahlen ( Parenchymatische Gewebe)</a:t>
            </a:r>
          </a:p>
          <a:p>
            <a:r>
              <a:rPr lang="de-DE" dirty="0" smtClean="0"/>
              <a:t>Je Jünger und aktiver die </a:t>
            </a:r>
            <a:r>
              <a:rPr lang="de-DE" dirty="0" err="1" smtClean="0"/>
              <a:t>Parenchymzellen</a:t>
            </a:r>
            <a:r>
              <a:rPr lang="de-DE" dirty="0" smtClean="0"/>
              <a:t> sind, desto stärker fallen die Schutzreaktionen aus.</a:t>
            </a:r>
          </a:p>
          <a:p>
            <a:r>
              <a:rPr lang="de-DE" dirty="0" smtClean="0"/>
              <a:t>Die </a:t>
            </a:r>
            <a:r>
              <a:rPr lang="de-DE" dirty="0" err="1" smtClean="0"/>
              <a:t>Parenchymzellen</a:t>
            </a:r>
            <a:r>
              <a:rPr lang="de-DE" dirty="0" smtClean="0"/>
              <a:t> bauen eine Schutzzone auf, die als dunkel verfärbter Streifen Sichtbar ist, solange kein Infektionsbedingte Dunkelfärbung das gesamte Kompartiment ergriffen hat.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CODIT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Schutzreaktion vom Kambium</a:t>
            </a:r>
          </a:p>
          <a:p>
            <a:r>
              <a:rPr lang="de-DE" dirty="0" smtClean="0"/>
              <a:t>Die Sperrzone im Kambium dient dazu, das zum Zeitpunkt des </a:t>
            </a:r>
            <a:r>
              <a:rPr lang="de-DE" dirty="0" err="1" smtClean="0"/>
              <a:t>Schadenerreignisses</a:t>
            </a:r>
            <a:r>
              <a:rPr lang="de-DE" dirty="0" smtClean="0"/>
              <a:t> bestehende Holz und das später gebildete voneinander abzugrenzen, um die </a:t>
            </a:r>
            <a:r>
              <a:rPr lang="de-DE" dirty="0" err="1" smtClean="0"/>
              <a:t>Infetionsausbreitung</a:t>
            </a:r>
            <a:r>
              <a:rPr lang="de-DE" dirty="0" smtClean="0"/>
              <a:t> vom Verletzten alten Holz ins künftig gebildete Holz </a:t>
            </a:r>
            <a:r>
              <a:rPr lang="de-DE" smtClean="0"/>
              <a:t>zu verhindern.</a:t>
            </a:r>
            <a:endParaRPr lang="de-DE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431</Words>
  <Application>Microsoft Office PowerPoint</Application>
  <PresentationFormat>Bildschirmpräsentation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Hyperion</vt:lpstr>
      <vt:lpstr>Korrekte Astabnahme</vt:lpstr>
      <vt:lpstr>Korrekte Astabnahme</vt:lpstr>
      <vt:lpstr>Korrekte Astabnahme</vt:lpstr>
      <vt:lpstr>Korrekte Astabnahme</vt:lpstr>
      <vt:lpstr>CODIT</vt:lpstr>
      <vt:lpstr>CODIT</vt:lpstr>
      <vt:lpstr>CODIT</vt:lpstr>
      <vt:lpstr>CODIT</vt:lpstr>
      <vt:lpstr>CODIT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Korrekte Astabnahme</dc:title>
  <dc:creator>MediaMarkt</dc:creator>
  <cp:lastModifiedBy>MediaMarkt</cp:lastModifiedBy>
  <cp:revision>16</cp:revision>
  <dcterms:created xsi:type="dcterms:W3CDTF">2007-09-19T03:44:15Z</dcterms:created>
  <dcterms:modified xsi:type="dcterms:W3CDTF">2007-09-24T10:55:18Z</dcterms:modified>
</cp:coreProperties>
</file>